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4" r:id="rId4"/>
    <p:sldId id="258" r:id="rId5"/>
    <p:sldId id="266" r:id="rId6"/>
    <p:sldId id="259" r:id="rId7"/>
    <p:sldId id="267" r:id="rId8"/>
    <p:sldId id="260" r:id="rId9"/>
    <p:sldId id="262" r:id="rId10"/>
    <p:sldId id="263" r:id="rId11"/>
    <p:sldId id="265"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42" y="-86"/>
      </p:cViewPr>
      <p:guideLst>
        <p:guide orient="horz" pos="2160"/>
        <p:guide pos="2880"/>
      </p:guideLst>
    </p:cSldViewPr>
  </p:slideViewPr>
  <p:notesTextViewPr>
    <p:cViewPr>
      <p:scale>
        <a:sx n="1" d="1"/>
        <a:sy n="1" d="1"/>
      </p:scale>
      <p:origin x="0" y="173"/>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C2F6A3-390E-4E64-A9EF-598AE15BF50A}" type="datetimeFigureOut">
              <a:rPr lang="de-DE" smtClean="0"/>
              <a:t>13.01.2014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22622A-9D65-40B8-A4B8-ECA23E660945}" type="slidenum">
              <a:rPr lang="de-DE" smtClean="0"/>
              <a:t>‹Nr.›</a:t>
            </a:fld>
            <a:endParaRPr lang="de-DE"/>
          </a:p>
        </p:txBody>
      </p:sp>
    </p:spTree>
    <p:extLst>
      <p:ext uri="{BB962C8B-B14F-4D97-AF65-F5344CB8AC3E}">
        <p14:creationId xmlns:p14="http://schemas.microsoft.com/office/powerpoint/2010/main" val="1964661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Muskelentspannung beginnt mit der Anspannung in einer Hand, dann kommt der Arm hinzu. Die andere Hand  und der Arm wird  angespannt. Es geht weiter zur Stirn, Nase , Mund und Nacken und dann den Körper in Einzelschritten hinunter bis zu </a:t>
            </a:r>
            <a:r>
              <a:rPr lang="de-DE" smtClean="0"/>
              <a:t>den Füßen.</a:t>
            </a:r>
            <a:endParaRPr lang="de-DE" dirty="0"/>
          </a:p>
        </p:txBody>
      </p:sp>
      <p:sp>
        <p:nvSpPr>
          <p:cNvPr id="4" name="Foliennummernplatzhalter 3"/>
          <p:cNvSpPr>
            <a:spLocks noGrp="1"/>
          </p:cNvSpPr>
          <p:nvPr>
            <p:ph type="sldNum" sz="quarter" idx="10"/>
          </p:nvPr>
        </p:nvSpPr>
        <p:spPr/>
        <p:txBody>
          <a:bodyPr/>
          <a:lstStyle/>
          <a:p>
            <a:fld id="{8C22622A-9D65-40B8-A4B8-ECA23E660945}" type="slidenum">
              <a:rPr lang="de-DE" smtClean="0"/>
              <a:t>5</a:t>
            </a:fld>
            <a:endParaRPr lang="de-DE"/>
          </a:p>
        </p:txBody>
      </p:sp>
    </p:spTree>
    <p:extLst>
      <p:ext uri="{BB962C8B-B14F-4D97-AF65-F5344CB8AC3E}">
        <p14:creationId xmlns:p14="http://schemas.microsoft.com/office/powerpoint/2010/main" val="251602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Autogenes Training heißt, mit eigenen suggestiven (selbstbeeinflussenden) Kräften körperliche und seelische Entspannung einüben und hervorrufen können. Mit Hilfe von Autosuggestion bestimmter Affirmationen und Gedanken gelingt es dabei, sich in einen erwünschten Zustand </a:t>
            </a:r>
            <a:r>
              <a:rPr lang="de-DE" dirty="0" err="1" smtClean="0"/>
              <a:t>versetzen.Mit</a:t>
            </a:r>
            <a:r>
              <a:rPr lang="de-DE" baseline="0" dirty="0" smtClean="0"/>
              <a:t> Autogenen Training </a:t>
            </a:r>
            <a:r>
              <a:rPr lang="de-DE" dirty="0" smtClean="0"/>
              <a:t> ist es möglich, auf Anspannung und Stress mit gezielter Entspannung und Gelassenheit zu reagieren</a:t>
            </a:r>
            <a:endParaRPr lang="de-DE" dirty="0"/>
          </a:p>
        </p:txBody>
      </p:sp>
      <p:sp>
        <p:nvSpPr>
          <p:cNvPr id="4" name="Foliennummernplatzhalter 3"/>
          <p:cNvSpPr>
            <a:spLocks noGrp="1"/>
          </p:cNvSpPr>
          <p:nvPr>
            <p:ph type="sldNum" sz="quarter" idx="10"/>
          </p:nvPr>
        </p:nvSpPr>
        <p:spPr/>
        <p:txBody>
          <a:bodyPr/>
          <a:lstStyle/>
          <a:p>
            <a:fld id="{8C22622A-9D65-40B8-A4B8-ECA23E660945}" type="slidenum">
              <a:rPr lang="de-DE" smtClean="0"/>
              <a:t>6</a:t>
            </a:fld>
            <a:endParaRPr lang="de-DE"/>
          </a:p>
        </p:txBody>
      </p:sp>
    </p:spTree>
    <p:extLst>
      <p:ext uri="{BB962C8B-B14F-4D97-AF65-F5344CB8AC3E}">
        <p14:creationId xmlns:p14="http://schemas.microsoft.com/office/powerpoint/2010/main" val="3729506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Das Training beginnt mit Ruheformel (Ich bin ganz ruhig) und mit der Schwereformel. Wenn die Schwere in Händen und Füßen gespürt wird, kommt die Wärmeformel (Meine Arme sind angenehm warm) dazu. Nach und nach bauen sich wie bei einer Stufe die auszulösenden Empfindungen auf. Das Erlernen dauert ca. 8 Wochen. </a:t>
            </a:r>
            <a:r>
              <a:rPr lang="de-DE" dirty="0" smtClean="0"/>
              <a:t> </a:t>
            </a:r>
            <a:endParaRPr lang="de-DE" dirty="0"/>
          </a:p>
        </p:txBody>
      </p:sp>
      <p:sp>
        <p:nvSpPr>
          <p:cNvPr id="4" name="Foliennummernplatzhalter 3"/>
          <p:cNvSpPr>
            <a:spLocks noGrp="1"/>
          </p:cNvSpPr>
          <p:nvPr>
            <p:ph type="sldNum" sz="quarter" idx="10"/>
          </p:nvPr>
        </p:nvSpPr>
        <p:spPr/>
        <p:txBody>
          <a:bodyPr/>
          <a:lstStyle/>
          <a:p>
            <a:fld id="{8C22622A-9D65-40B8-A4B8-ECA23E660945}" type="slidenum">
              <a:rPr lang="de-DE" smtClean="0"/>
              <a:t>7</a:t>
            </a:fld>
            <a:endParaRPr lang="de-DE"/>
          </a:p>
        </p:txBody>
      </p:sp>
    </p:spTree>
    <p:extLst>
      <p:ext uri="{BB962C8B-B14F-4D97-AF65-F5344CB8AC3E}">
        <p14:creationId xmlns:p14="http://schemas.microsoft.com/office/powerpoint/2010/main" val="507665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BD7CA0D-493A-4D9D-91FA-95D7C882EF90}" type="datetimeFigureOut">
              <a:rPr lang="de-DE" smtClean="0"/>
              <a:t>13.01.2014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620237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BD7CA0D-493A-4D9D-91FA-95D7C882EF90}" type="datetimeFigureOut">
              <a:rPr lang="de-DE" smtClean="0"/>
              <a:t>13.01.2014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1149339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BD7CA0D-493A-4D9D-91FA-95D7C882EF90}" type="datetimeFigureOut">
              <a:rPr lang="de-DE" smtClean="0"/>
              <a:t>13.01.2014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1787360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BD7CA0D-493A-4D9D-91FA-95D7C882EF90}" type="datetimeFigureOut">
              <a:rPr lang="de-DE" smtClean="0"/>
              <a:t>13.01.2014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393805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BD7CA0D-493A-4D9D-91FA-95D7C882EF90}" type="datetimeFigureOut">
              <a:rPr lang="de-DE" smtClean="0"/>
              <a:t>13.01.2014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2064255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BD7CA0D-493A-4D9D-91FA-95D7C882EF90}" type="datetimeFigureOut">
              <a:rPr lang="de-DE" smtClean="0"/>
              <a:t>13.01.2014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35176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BD7CA0D-493A-4D9D-91FA-95D7C882EF90}" type="datetimeFigureOut">
              <a:rPr lang="de-DE" smtClean="0"/>
              <a:t>13.01.2014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2707056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BD7CA0D-493A-4D9D-91FA-95D7C882EF90}" type="datetimeFigureOut">
              <a:rPr lang="de-DE" smtClean="0"/>
              <a:t>13.01.2014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56603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BD7CA0D-493A-4D9D-91FA-95D7C882EF90}" type="datetimeFigureOut">
              <a:rPr lang="de-DE" smtClean="0"/>
              <a:t>13.01.2014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364567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BD7CA0D-493A-4D9D-91FA-95D7C882EF90}" type="datetimeFigureOut">
              <a:rPr lang="de-DE" smtClean="0"/>
              <a:t>13.01.2014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75652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BD7CA0D-493A-4D9D-91FA-95D7C882EF90}" type="datetimeFigureOut">
              <a:rPr lang="de-DE" smtClean="0"/>
              <a:t>13.01.2014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9BCFFB7-09FA-45CB-85D9-9D833E5C6181}" type="slidenum">
              <a:rPr lang="de-DE" smtClean="0"/>
              <a:t>‹Nr.›</a:t>
            </a:fld>
            <a:endParaRPr lang="de-DE"/>
          </a:p>
        </p:txBody>
      </p:sp>
    </p:spTree>
    <p:extLst>
      <p:ext uri="{BB962C8B-B14F-4D97-AF65-F5344CB8AC3E}">
        <p14:creationId xmlns:p14="http://schemas.microsoft.com/office/powerpoint/2010/main" val="32815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D7CA0D-493A-4D9D-91FA-95D7C882EF90}" type="datetimeFigureOut">
              <a:rPr lang="de-DE" smtClean="0"/>
              <a:t>13.01.2014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BCFFB7-09FA-45CB-85D9-9D833E5C6181}" type="slidenum">
              <a:rPr lang="de-DE" smtClean="0"/>
              <a:t>‹Nr.›</a:t>
            </a:fld>
            <a:endParaRPr lang="de-DE"/>
          </a:p>
        </p:txBody>
      </p:sp>
    </p:spTree>
    <p:extLst>
      <p:ext uri="{BB962C8B-B14F-4D97-AF65-F5344CB8AC3E}">
        <p14:creationId xmlns:p14="http://schemas.microsoft.com/office/powerpoint/2010/main" val="1889662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latin typeface="Arial" panose="020B0604020202020204" pitchFamily="34" charset="0"/>
                <a:cs typeface="Arial" panose="020B0604020202020204" pitchFamily="34" charset="0"/>
              </a:rPr>
              <a:t>Methoden zur langfristigen Stressreduktion</a:t>
            </a:r>
            <a:endParaRPr lang="de-DE" dirty="0">
              <a:latin typeface="Arial" panose="020B0604020202020204" pitchFamily="34" charset="0"/>
              <a:cs typeface="Arial" panose="020B0604020202020204" pitchFamily="34" charset="0"/>
            </a:endParaRPr>
          </a:p>
        </p:txBody>
      </p:sp>
      <p:sp>
        <p:nvSpPr>
          <p:cNvPr id="3" name="Untertitel 2"/>
          <p:cNvSpPr>
            <a:spLocks noGrp="1"/>
          </p:cNvSpPr>
          <p:nvPr>
            <p:ph type="subTitle" idx="1"/>
          </p:nvPr>
        </p:nvSpPr>
        <p:spPr/>
        <p:txBody>
          <a:bodyPr/>
          <a:lstStyle/>
          <a:p>
            <a:r>
              <a:rPr lang="de-DE" dirty="0" smtClean="0">
                <a:solidFill>
                  <a:schemeClr val="tx1"/>
                </a:solidFill>
                <a:latin typeface="Arial" panose="020B0604020202020204" pitchFamily="34" charset="0"/>
                <a:cs typeface="Arial" panose="020B0604020202020204" pitchFamily="34" charset="0"/>
              </a:rPr>
              <a:t>Entspannungstechniken</a:t>
            </a:r>
            <a:endParaRPr lang="de-D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9059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Wirkung der Entspannungstechniken</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57150" indent="0">
              <a:buNone/>
            </a:pPr>
            <a:r>
              <a:rPr lang="de-DE" sz="2800" dirty="0" smtClean="0">
                <a:latin typeface="Arial" panose="020B0604020202020204" pitchFamily="34" charset="0"/>
                <a:cs typeface="Arial" panose="020B0604020202020204" pitchFamily="34" charset="0"/>
              </a:rPr>
              <a:t>   alle führen </a:t>
            </a:r>
          </a:p>
          <a:p>
            <a:pPr marL="57150" indent="0">
              <a:buNone/>
            </a:pPr>
            <a:endParaRPr lang="de-DE" sz="2800" dirty="0" smtClean="0">
              <a:latin typeface="Arial" panose="020B0604020202020204" pitchFamily="34" charset="0"/>
              <a:cs typeface="Arial" panose="020B0604020202020204" pitchFamily="34" charset="0"/>
            </a:endParaRPr>
          </a:p>
          <a:p>
            <a:r>
              <a:rPr lang="de-DE" sz="2800" dirty="0">
                <a:latin typeface="Arial" panose="020B0604020202020204" pitchFamily="34" charset="0"/>
                <a:cs typeface="Arial" panose="020B0604020202020204" pitchFamily="34" charset="0"/>
              </a:rPr>
              <a:t>z</a:t>
            </a:r>
            <a:r>
              <a:rPr lang="de-DE" sz="2800" dirty="0" smtClean="0">
                <a:latin typeface="Arial" panose="020B0604020202020204" pitchFamily="34" charset="0"/>
                <a:cs typeface="Arial" panose="020B0604020202020204" pitchFamily="34" charset="0"/>
              </a:rPr>
              <a:t>u einer Senkung des Erregungsniveaus</a:t>
            </a:r>
          </a:p>
          <a:p>
            <a:r>
              <a:rPr lang="de-DE" sz="2800" dirty="0">
                <a:latin typeface="Arial" panose="020B0604020202020204" pitchFamily="34" charset="0"/>
                <a:cs typeface="Arial" panose="020B0604020202020204" pitchFamily="34" charset="0"/>
              </a:rPr>
              <a:t>z</a:t>
            </a:r>
            <a:r>
              <a:rPr lang="de-DE" sz="2800" dirty="0" smtClean="0">
                <a:latin typeface="Arial" panose="020B0604020202020204" pitchFamily="34" charset="0"/>
                <a:cs typeface="Arial" panose="020B0604020202020204" pitchFamily="34" charset="0"/>
              </a:rPr>
              <a:t>u einer Erhöhung der Belastbarkeit</a:t>
            </a:r>
          </a:p>
          <a:p>
            <a:r>
              <a:rPr lang="de-DE" sz="2800" dirty="0">
                <a:latin typeface="Arial" panose="020B0604020202020204" pitchFamily="34" charset="0"/>
                <a:cs typeface="Arial" panose="020B0604020202020204" pitchFamily="34" charset="0"/>
              </a:rPr>
              <a:t>z</a:t>
            </a:r>
            <a:r>
              <a:rPr lang="de-DE" sz="2800" dirty="0" smtClean="0">
                <a:latin typeface="Arial" panose="020B0604020202020204" pitchFamily="34" charset="0"/>
                <a:cs typeface="Arial" panose="020B0604020202020204" pitchFamily="34" charset="0"/>
              </a:rPr>
              <a:t>um Abbau von Beschwerden wie Spannungskopfschmerz oder Herz-Kreislaufstörungen</a:t>
            </a:r>
          </a:p>
          <a:p>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03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Entspannungstechniken</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800" dirty="0" smtClean="0">
                <a:latin typeface="Arial" panose="020B0604020202020204" pitchFamily="34" charset="0"/>
                <a:cs typeface="Arial" panose="020B0604020202020204" pitchFamily="34" charset="0"/>
              </a:rPr>
              <a:t>Sie müssen  längere Zeit trainiert werden, um wirksam eingesetzt werden zu können.</a:t>
            </a:r>
          </a:p>
          <a:p>
            <a:pPr marL="0" indent="0">
              <a:buNone/>
            </a:pPr>
            <a:endParaRPr lang="de-DE" sz="2800" dirty="0" smtClean="0">
              <a:latin typeface="Arial" panose="020B0604020202020204" pitchFamily="34" charset="0"/>
              <a:cs typeface="Arial" panose="020B0604020202020204" pitchFamily="34" charset="0"/>
            </a:endParaRPr>
          </a:p>
          <a:p>
            <a:pPr marL="0" indent="0">
              <a:buNone/>
            </a:pPr>
            <a:r>
              <a:rPr lang="de-DE" sz="2800" dirty="0" smtClean="0">
                <a:latin typeface="Arial" panose="020B0604020202020204" pitchFamily="34" charset="0"/>
                <a:cs typeface="Arial" panose="020B0604020202020204" pitchFamily="34" charset="0"/>
              </a:rPr>
              <a:t>Die Übungen sollten täglich durchgeführt </a:t>
            </a:r>
            <a:r>
              <a:rPr lang="de-DE" sz="2800" smtClean="0">
                <a:latin typeface="Arial" panose="020B0604020202020204" pitchFamily="34" charset="0"/>
                <a:cs typeface="Arial" panose="020B0604020202020204" pitchFamily="34" charset="0"/>
              </a:rPr>
              <a:t>werden.</a:t>
            </a:r>
          </a:p>
          <a:p>
            <a:pPr marL="0" indent="0">
              <a:buNone/>
            </a:pPr>
            <a:r>
              <a:rPr lang="de-DE" sz="2800" smtClean="0">
                <a:latin typeface="Arial" panose="020B0604020202020204" pitchFamily="34" charset="0"/>
                <a:cs typeface="Arial" panose="020B0604020202020204" pitchFamily="34" charset="0"/>
              </a:rPr>
              <a:t> </a:t>
            </a:r>
          </a:p>
          <a:p>
            <a:pPr marL="0" indent="0">
              <a:buNone/>
            </a:pPr>
            <a:r>
              <a:rPr lang="de-DE" sz="2800" dirty="0" smtClean="0">
                <a:latin typeface="Arial" panose="020B0604020202020204" pitchFamily="34" charset="0"/>
                <a:cs typeface="Arial" panose="020B0604020202020204" pitchFamily="34" charset="0"/>
              </a:rPr>
              <a:t>Viele Krankenkassen haben Übungs-CDs mit Autogenen Training, Atementspannung </a:t>
            </a:r>
            <a:r>
              <a:rPr lang="de-DE" sz="2800" dirty="0">
                <a:latin typeface="Arial" panose="020B0604020202020204" pitchFamily="34" charset="0"/>
                <a:cs typeface="Arial" panose="020B0604020202020204" pitchFamily="34" charset="0"/>
              </a:rPr>
              <a:t>o</a:t>
            </a:r>
            <a:r>
              <a:rPr lang="de-DE" sz="2800" dirty="0" smtClean="0">
                <a:latin typeface="Arial" panose="020B0604020202020204" pitchFamily="34" charset="0"/>
                <a:cs typeface="Arial" panose="020B0604020202020204" pitchFamily="34" charset="0"/>
              </a:rPr>
              <a:t>der Progressiver Muskelentspannung</a:t>
            </a:r>
          </a:p>
        </p:txBody>
      </p:sp>
    </p:spTree>
    <p:extLst>
      <p:ext uri="{BB962C8B-B14F-4D97-AF65-F5344CB8AC3E}">
        <p14:creationId xmlns:p14="http://schemas.microsoft.com/office/powerpoint/2010/main" val="73474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latin typeface="Arial" panose="020B0604020202020204" pitchFamily="34" charset="0"/>
                <a:cs typeface="Arial" panose="020B0604020202020204" pitchFamily="34" charset="0"/>
              </a:rPr>
              <a:t>Techniken im Überblick</a:t>
            </a:r>
            <a:endParaRPr lang="de-DE"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000" dirty="0" smtClean="0">
                <a:latin typeface="Arial" panose="020B0604020202020204" pitchFamily="34" charset="0"/>
                <a:cs typeface="Arial" panose="020B0604020202020204" pitchFamily="34" charset="0"/>
              </a:rPr>
              <a:t>				</a:t>
            </a:r>
            <a:r>
              <a:rPr lang="de-DE" sz="2400" dirty="0" smtClean="0">
                <a:latin typeface="Arial" panose="020B0604020202020204" pitchFamily="34" charset="0"/>
                <a:cs typeface="Arial" panose="020B0604020202020204" pitchFamily="34" charset="0"/>
              </a:rPr>
              <a:t>		wirkt auf:</a:t>
            </a:r>
          </a:p>
          <a:p>
            <a:pPr marL="0" indent="0">
              <a:buNone/>
            </a:pPr>
            <a:endParaRPr lang="de-DE" sz="2400" dirty="0">
              <a:latin typeface="Arial" panose="020B0604020202020204" pitchFamily="34" charset="0"/>
              <a:cs typeface="Arial" panose="020B0604020202020204" pitchFamily="34" charset="0"/>
            </a:endParaRPr>
          </a:p>
          <a:p>
            <a:pPr marL="0" indent="0">
              <a:buNone/>
            </a:pPr>
            <a:r>
              <a:rPr lang="de-DE" sz="2400" b="1" dirty="0" smtClean="0">
                <a:latin typeface="Arial" panose="020B0604020202020204" pitchFamily="34" charset="0"/>
                <a:cs typeface="Arial" panose="020B0604020202020204" pitchFamily="34" charset="0"/>
              </a:rPr>
              <a:t>Progressive Muskelentspannung</a:t>
            </a:r>
            <a:r>
              <a:rPr lang="de-DE" sz="2400" dirty="0" smtClean="0">
                <a:latin typeface="Arial" panose="020B0604020202020204" pitchFamily="34" charset="0"/>
                <a:cs typeface="Arial" panose="020B0604020202020204" pitchFamily="34" charset="0"/>
              </a:rPr>
              <a:t>	muskulärer Ebene</a:t>
            </a:r>
          </a:p>
          <a:p>
            <a:pPr marL="914400" lvl="2" indent="0">
              <a:buNone/>
            </a:pPr>
            <a:endParaRPr lang="de-DE" dirty="0">
              <a:latin typeface="Arial" panose="020B0604020202020204" pitchFamily="34" charset="0"/>
              <a:cs typeface="Arial" panose="020B0604020202020204" pitchFamily="34" charset="0"/>
            </a:endParaRPr>
          </a:p>
          <a:p>
            <a:pPr marL="0" indent="0">
              <a:buNone/>
            </a:pPr>
            <a:r>
              <a:rPr lang="de-DE" sz="2400" b="1" dirty="0" smtClean="0">
                <a:latin typeface="Arial" panose="020B0604020202020204" pitchFamily="34" charset="0"/>
                <a:cs typeface="Arial" panose="020B0604020202020204" pitchFamily="34" charset="0"/>
              </a:rPr>
              <a:t>Autogenes Training </a:t>
            </a:r>
            <a:r>
              <a:rPr lang="de-DE" sz="2400" dirty="0" smtClean="0">
                <a:latin typeface="Arial" panose="020B0604020202020204" pitchFamily="34" charset="0"/>
                <a:cs typeface="Arial" panose="020B0604020202020204" pitchFamily="34" charset="0"/>
              </a:rPr>
              <a:t>			vegetative Ebene</a:t>
            </a:r>
          </a:p>
          <a:p>
            <a:pPr marL="0" indent="0">
              <a:buNone/>
            </a:pPr>
            <a:r>
              <a:rPr lang="de-DE" sz="2400" b="1" dirty="0" smtClean="0">
                <a:latin typeface="Arial" panose="020B0604020202020204" pitchFamily="34" charset="0"/>
                <a:cs typeface="Arial" panose="020B0604020202020204" pitchFamily="34" charset="0"/>
              </a:rPr>
              <a:t>Atemtechniken</a:t>
            </a:r>
          </a:p>
          <a:p>
            <a:pPr marL="0" indent="0">
              <a:buNone/>
            </a:pPr>
            <a:endParaRPr lang="de-DE" sz="2400" dirty="0">
              <a:latin typeface="Arial" panose="020B0604020202020204" pitchFamily="34" charset="0"/>
              <a:cs typeface="Arial" panose="020B0604020202020204" pitchFamily="34" charset="0"/>
            </a:endParaRPr>
          </a:p>
          <a:p>
            <a:pPr marL="0" indent="0">
              <a:buNone/>
            </a:pPr>
            <a:r>
              <a:rPr lang="de-DE" sz="2400" b="1" dirty="0" smtClean="0">
                <a:latin typeface="Arial" panose="020B0604020202020204" pitchFamily="34" charset="0"/>
                <a:cs typeface="Arial" panose="020B0604020202020204" pitchFamily="34" charset="0"/>
              </a:rPr>
              <a:t>Fantasiereisen</a:t>
            </a:r>
            <a:r>
              <a:rPr lang="de-DE" sz="2400" dirty="0" smtClean="0">
                <a:latin typeface="Arial" panose="020B0604020202020204" pitchFamily="34" charset="0"/>
                <a:cs typeface="Arial" panose="020B0604020202020204" pitchFamily="34" charset="0"/>
              </a:rPr>
              <a:t>				emotionale Ebene</a:t>
            </a:r>
          </a:p>
          <a:p>
            <a:pPr marL="0" indent="0">
              <a:buNone/>
            </a:pPr>
            <a:endParaRPr lang="de-DE" sz="2400" dirty="0">
              <a:latin typeface="Arial" panose="020B0604020202020204" pitchFamily="34" charset="0"/>
              <a:cs typeface="Arial" panose="020B0604020202020204" pitchFamily="34" charset="0"/>
            </a:endParaRPr>
          </a:p>
          <a:p>
            <a:pPr marL="0" indent="0">
              <a:buNone/>
            </a:pPr>
            <a:r>
              <a:rPr lang="de-DE" sz="2400" b="1" dirty="0" smtClean="0">
                <a:latin typeface="Arial" panose="020B0604020202020204" pitchFamily="34" charset="0"/>
                <a:cs typeface="Arial" panose="020B0604020202020204" pitchFamily="34" charset="0"/>
              </a:rPr>
              <a:t>Meditationen	</a:t>
            </a:r>
            <a:r>
              <a:rPr lang="de-DE" sz="2400" dirty="0" smtClean="0">
                <a:latin typeface="Arial" panose="020B0604020202020204" pitchFamily="34" charset="0"/>
                <a:cs typeface="Arial" panose="020B0604020202020204" pitchFamily="34" charset="0"/>
              </a:rPr>
              <a:t>			kognitive Ebene</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926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Wirkungsebenen</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endParaRPr lang="de-DE" sz="2800" dirty="0" smtClean="0">
              <a:latin typeface="Arial" panose="020B0604020202020204" pitchFamily="34" charset="0"/>
              <a:cs typeface="Arial" panose="020B0604020202020204" pitchFamily="34" charset="0"/>
            </a:endParaRPr>
          </a:p>
          <a:p>
            <a:pPr marL="0" indent="0">
              <a:buNone/>
            </a:pPr>
            <a:r>
              <a:rPr lang="de-DE" sz="2800" dirty="0" smtClean="0">
                <a:latin typeface="Arial" panose="020B0604020202020204" pitchFamily="34" charset="0"/>
                <a:cs typeface="Arial" panose="020B0604020202020204" pitchFamily="34" charset="0"/>
              </a:rPr>
              <a:t>Die vier Ebenen (muskulär, vegetativ, emotional, kognitiv) beeinflussen sich gegenseitig.</a:t>
            </a:r>
          </a:p>
          <a:p>
            <a:pPr marL="0" indent="0">
              <a:buNone/>
            </a:pPr>
            <a:endParaRPr lang="de-DE" sz="2800" dirty="0" smtClean="0">
              <a:latin typeface="Arial" panose="020B0604020202020204" pitchFamily="34" charset="0"/>
              <a:cs typeface="Arial" panose="020B0604020202020204" pitchFamily="34" charset="0"/>
            </a:endParaRPr>
          </a:p>
          <a:p>
            <a:pPr marL="0" indent="0">
              <a:buNone/>
            </a:pPr>
            <a:r>
              <a:rPr lang="de-DE" sz="2800" dirty="0" smtClean="0">
                <a:latin typeface="Arial" panose="020B0604020202020204" pitchFamily="34" charset="0"/>
                <a:cs typeface="Arial" panose="020B0604020202020204" pitchFamily="34" charset="0"/>
              </a:rPr>
              <a:t>Jede positive Veränderung auf einer Ebene wirkt sich indirekt auf die anderen drei aus.</a:t>
            </a:r>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8921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de-DE" sz="3200" dirty="0" smtClean="0">
                <a:latin typeface="Arial" panose="020B0604020202020204" pitchFamily="34" charset="0"/>
                <a:cs typeface="Arial" panose="020B0604020202020204" pitchFamily="34" charset="0"/>
              </a:rPr>
              <a:t>Progressive Muskelentspannung</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457200" y="1196752"/>
            <a:ext cx="8229600" cy="4929411"/>
          </a:xfrm>
        </p:spPr>
        <p:txBody>
          <a:bodyPr>
            <a:normAutofit/>
          </a:bodyPr>
          <a:lstStyle/>
          <a:p>
            <a:r>
              <a:rPr lang="de-DE" sz="2800" dirty="0" smtClean="0">
                <a:latin typeface="Arial" panose="020B0604020202020204" pitchFamily="34" charset="0"/>
                <a:cs typeface="Arial" panose="020B0604020202020204" pitchFamily="34" charset="0"/>
              </a:rPr>
              <a:t>17 verschiedene Muskelpartien werden nacheinander angespannt und wieder losgelassen</a:t>
            </a:r>
          </a:p>
          <a:p>
            <a:r>
              <a:rPr lang="de-DE" sz="2800" dirty="0">
                <a:latin typeface="Arial" panose="020B0604020202020204" pitchFamily="34" charset="0"/>
                <a:cs typeface="Arial" panose="020B0604020202020204" pitchFamily="34" charset="0"/>
              </a:rPr>
              <a:t>Unterschiede zwischen Spannung und Entspannung </a:t>
            </a:r>
            <a:r>
              <a:rPr lang="de-DE" sz="2800" dirty="0" smtClean="0">
                <a:latin typeface="Arial" panose="020B0604020202020204" pitchFamily="34" charset="0"/>
                <a:cs typeface="Arial" panose="020B0604020202020204" pitchFamily="34" charset="0"/>
              </a:rPr>
              <a:t> werden  </a:t>
            </a:r>
            <a:r>
              <a:rPr lang="de-DE" sz="2800" dirty="0">
                <a:latin typeface="Arial" panose="020B0604020202020204" pitchFamily="34" charset="0"/>
                <a:cs typeface="Arial" panose="020B0604020202020204" pitchFamily="34" charset="0"/>
              </a:rPr>
              <a:t>zunehmend </a:t>
            </a:r>
            <a:r>
              <a:rPr lang="de-DE" sz="2800" dirty="0" smtClean="0">
                <a:latin typeface="Arial" panose="020B0604020202020204" pitchFamily="34" charset="0"/>
                <a:cs typeface="Arial" panose="020B0604020202020204" pitchFamily="34" charset="0"/>
              </a:rPr>
              <a:t>besser wahrgenommen.</a:t>
            </a:r>
          </a:p>
          <a:p>
            <a:r>
              <a:rPr lang="de-DE" sz="2800" dirty="0" smtClean="0">
                <a:latin typeface="Arial" panose="020B0604020202020204" pitchFamily="34" charset="0"/>
                <a:cs typeface="Arial" panose="020B0604020202020204" pitchFamily="34" charset="0"/>
              </a:rPr>
              <a:t>Im </a:t>
            </a:r>
            <a:r>
              <a:rPr lang="de-DE" sz="2800" dirty="0">
                <a:latin typeface="Arial" panose="020B0604020202020204" pitchFamily="34" charset="0"/>
                <a:cs typeface="Arial" panose="020B0604020202020204" pitchFamily="34" charset="0"/>
              </a:rPr>
              <a:t>Alltag </a:t>
            </a:r>
            <a:r>
              <a:rPr lang="de-DE" sz="2800" dirty="0" smtClean="0">
                <a:latin typeface="Arial" panose="020B0604020202020204" pitchFamily="34" charset="0"/>
                <a:cs typeface="Arial" panose="020B0604020202020204" pitchFamily="34" charset="0"/>
              </a:rPr>
              <a:t>wird  frühzeitiger gespürt, </a:t>
            </a:r>
            <a:r>
              <a:rPr lang="de-DE" sz="2800" dirty="0">
                <a:latin typeface="Arial" panose="020B0604020202020204" pitchFamily="34" charset="0"/>
                <a:cs typeface="Arial" panose="020B0604020202020204" pitchFamily="34" charset="0"/>
              </a:rPr>
              <a:t>wenn wir uns in Belastungssituationen verspannen und können etwas dagegen tun.</a:t>
            </a:r>
          </a:p>
        </p:txBody>
      </p:sp>
    </p:spTree>
    <p:extLst>
      <p:ext uri="{BB962C8B-B14F-4D97-AF65-F5344CB8AC3E}">
        <p14:creationId xmlns:p14="http://schemas.microsoft.com/office/powerpoint/2010/main" val="232532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44" y="476672"/>
            <a:ext cx="4392489" cy="6018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607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Autogenes Training</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457200" y="1556792"/>
            <a:ext cx="8229600" cy="4569371"/>
          </a:xfrm>
        </p:spPr>
        <p:txBody>
          <a:bodyPr>
            <a:normAutofit fontScale="85000" lnSpcReduction="20000"/>
          </a:bodyPr>
          <a:lstStyle/>
          <a:p>
            <a:pPr marL="0" indent="0">
              <a:buNone/>
            </a:pPr>
            <a:r>
              <a:rPr lang="de-DE" sz="3000" dirty="0">
                <a:latin typeface="Arial" panose="020B0604020202020204" pitchFamily="34" charset="0"/>
                <a:cs typeface="Arial" panose="020B0604020202020204" pitchFamily="34" charset="0"/>
              </a:rPr>
              <a:t>Es werden Worte, </a:t>
            </a:r>
            <a:r>
              <a:rPr lang="de-DE" sz="3000" dirty="0" smtClean="0">
                <a:latin typeface="Arial" panose="020B0604020202020204" pitchFamily="34" charset="0"/>
                <a:cs typeface="Arial" panose="020B0604020202020204" pitchFamily="34" charset="0"/>
              </a:rPr>
              <a:t>Formeln benutzt. </a:t>
            </a:r>
            <a:r>
              <a:rPr lang="de-DE" sz="3000" dirty="0">
                <a:latin typeface="Arial" panose="020B0604020202020204" pitchFamily="34" charset="0"/>
                <a:cs typeface="Arial" panose="020B0604020202020204" pitchFamily="34" charset="0"/>
              </a:rPr>
              <a:t>Diese nehmen einen Zustand </a:t>
            </a:r>
            <a:r>
              <a:rPr lang="de-DE" sz="3000" dirty="0" smtClean="0">
                <a:latin typeface="Arial" panose="020B0604020202020204" pitchFamily="34" charset="0"/>
                <a:cs typeface="Arial" panose="020B0604020202020204" pitchFamily="34" charset="0"/>
              </a:rPr>
              <a:t>vorweg, </a:t>
            </a:r>
            <a:r>
              <a:rPr lang="de-DE" sz="3000" dirty="0">
                <a:latin typeface="Arial" panose="020B0604020202020204" pitchFamily="34" charset="0"/>
                <a:cs typeface="Arial" panose="020B0604020202020204" pitchFamily="34" charset="0"/>
              </a:rPr>
              <a:t>der erreicht werden </a:t>
            </a:r>
            <a:r>
              <a:rPr lang="de-DE" sz="3000" dirty="0" smtClean="0">
                <a:latin typeface="Arial" panose="020B0604020202020204" pitchFamily="34" charset="0"/>
                <a:cs typeface="Arial" panose="020B0604020202020204" pitchFamily="34" charset="0"/>
              </a:rPr>
              <a:t>soll.</a:t>
            </a:r>
          </a:p>
          <a:p>
            <a:pPr marL="0" indent="0">
              <a:buNone/>
            </a:pPr>
            <a:endParaRPr lang="de-DE" sz="3000" dirty="0">
              <a:latin typeface="Arial" panose="020B0604020202020204" pitchFamily="34" charset="0"/>
              <a:cs typeface="Arial" panose="020B0604020202020204" pitchFamily="34" charset="0"/>
            </a:endParaRPr>
          </a:p>
          <a:p>
            <a:pPr marL="0" indent="0">
              <a:buNone/>
            </a:pPr>
            <a:r>
              <a:rPr lang="de-DE" sz="3000" dirty="0" smtClean="0">
                <a:latin typeface="Arial" panose="020B0604020202020204" pitchFamily="34" charset="0"/>
                <a:cs typeface="Arial" panose="020B0604020202020204" pitchFamily="34" charset="0"/>
              </a:rPr>
              <a:t>Stufe für Stufe wird sich Ruhe</a:t>
            </a:r>
            <a:r>
              <a:rPr lang="de-DE" sz="3000" dirty="0">
                <a:latin typeface="Arial" panose="020B0604020202020204" pitchFamily="34" charset="0"/>
                <a:cs typeface="Arial" panose="020B0604020202020204" pitchFamily="34" charset="0"/>
              </a:rPr>
              <a:t>, Schwere, Wärme, Atemberuhigung, </a:t>
            </a:r>
            <a:r>
              <a:rPr lang="de-DE" sz="3000" dirty="0" smtClean="0">
                <a:latin typeface="Arial" panose="020B0604020202020204" pitchFamily="34" charset="0"/>
                <a:cs typeface="Arial" panose="020B0604020202020204" pitchFamily="34" charset="0"/>
              </a:rPr>
              <a:t>Herzberuhigung vorgestellt.</a:t>
            </a:r>
          </a:p>
          <a:p>
            <a:pPr marL="0" indent="0">
              <a:buNone/>
            </a:pPr>
            <a:r>
              <a:rPr lang="de-DE" sz="3000" dirty="0" smtClean="0">
                <a:latin typeface="Arial" panose="020B0604020202020204" pitchFamily="34" charset="0"/>
                <a:cs typeface="Arial" panose="020B0604020202020204" pitchFamily="34" charset="0"/>
              </a:rPr>
              <a:t> </a:t>
            </a:r>
          </a:p>
          <a:p>
            <a:pPr marL="0" indent="0">
              <a:buNone/>
            </a:pPr>
            <a:r>
              <a:rPr lang="de-DE" sz="3000" dirty="0" smtClean="0">
                <a:latin typeface="Arial" panose="020B0604020202020204" pitchFamily="34" charset="0"/>
                <a:cs typeface="Arial" panose="020B0604020202020204" pitchFamily="34" charset="0"/>
              </a:rPr>
              <a:t>Formeln sind beispielsweise:</a:t>
            </a:r>
            <a:endParaRPr lang="de-DE" sz="3000" dirty="0">
              <a:latin typeface="Arial" panose="020B0604020202020204" pitchFamily="34" charset="0"/>
              <a:cs typeface="Arial" panose="020B0604020202020204" pitchFamily="34" charset="0"/>
            </a:endParaRPr>
          </a:p>
          <a:p>
            <a:pPr marL="0" indent="0">
              <a:buNone/>
            </a:pPr>
            <a:r>
              <a:rPr lang="de-DE" sz="3000" dirty="0">
                <a:latin typeface="Arial" panose="020B0604020202020204" pitchFamily="34" charset="0"/>
                <a:cs typeface="Arial" panose="020B0604020202020204" pitchFamily="34" charset="0"/>
              </a:rPr>
              <a:t>Ruhe: Ich bin ganz ruhig und entspannt</a:t>
            </a:r>
          </a:p>
          <a:p>
            <a:pPr marL="0" indent="0">
              <a:buNone/>
            </a:pPr>
            <a:r>
              <a:rPr lang="de-DE" sz="3000" dirty="0">
                <a:latin typeface="Arial" panose="020B0604020202020204" pitchFamily="34" charset="0"/>
                <a:cs typeface="Arial" panose="020B0604020202020204" pitchFamily="34" charset="0"/>
              </a:rPr>
              <a:t>Schwere: Mein Arm ist ganz schwer</a:t>
            </a:r>
          </a:p>
          <a:p>
            <a:endParaRPr lang="de-DE" sz="2800" dirty="0" smtClean="0"/>
          </a:p>
          <a:p>
            <a:pPr marL="0" indent="0">
              <a:buNone/>
            </a:pPr>
            <a:r>
              <a:rPr lang="de-DE" dirty="0" smtClean="0"/>
              <a:t>  </a:t>
            </a:r>
            <a:endParaRPr lang="de-DE" dirty="0"/>
          </a:p>
        </p:txBody>
      </p:sp>
    </p:spTree>
    <p:extLst>
      <p:ext uri="{BB962C8B-B14F-4D97-AF65-F5344CB8AC3E}">
        <p14:creationId xmlns:p14="http://schemas.microsoft.com/office/powerpoint/2010/main" val="159670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2286000" y="43458"/>
            <a:ext cx="4572000" cy="6771084"/>
          </a:xfrm>
          <a:prstGeom prst="rect">
            <a:avLst/>
          </a:prstGeom>
        </p:spPr>
        <p:txBody>
          <a:bodyPr>
            <a:spAutoFit/>
          </a:bodyPr>
          <a:lstStyle/>
          <a:p>
            <a:pPr algn="ctr">
              <a:spcAft>
                <a:spcPts val="0"/>
              </a:spcAft>
            </a:pPr>
            <a:r>
              <a:rPr lang="de-DE" sz="2000" b="1" kern="0" dirty="0">
                <a:solidFill>
                  <a:srgbClr val="FF0000"/>
                </a:solidFill>
                <a:latin typeface="Times New Roman"/>
              </a:rPr>
              <a:t>Autogenes Training</a:t>
            </a:r>
          </a:p>
          <a:p>
            <a:pPr algn="ctr">
              <a:spcAft>
                <a:spcPts val="0"/>
              </a:spcAft>
            </a:pPr>
            <a:r>
              <a:rPr lang="de-DE" dirty="0">
                <a:latin typeface="Times New Roman"/>
                <a:ea typeface="Times New Roman"/>
              </a:rPr>
              <a:t> </a:t>
            </a:r>
          </a:p>
          <a:p>
            <a:pPr algn="ctr">
              <a:spcAft>
                <a:spcPts val="0"/>
              </a:spcAft>
            </a:pPr>
            <a:r>
              <a:rPr lang="de-DE" dirty="0">
                <a:solidFill>
                  <a:srgbClr val="0000FF"/>
                </a:solidFill>
                <a:latin typeface="Times New Roman"/>
                <a:ea typeface="Times New Roman"/>
              </a:rPr>
              <a:t>Stufensystem</a:t>
            </a:r>
            <a:endParaRPr lang="de-DE" dirty="0">
              <a:latin typeface="Times New Roman"/>
              <a:ea typeface="Times New Roman"/>
            </a:endParaRP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smtClean="0">
                <a:latin typeface="Times New Roman"/>
                <a:ea typeface="Times New Roman"/>
              </a:rPr>
              <a:t>		</a:t>
            </a:r>
            <a:r>
              <a:rPr lang="de-DE" dirty="0">
                <a:solidFill>
                  <a:srgbClr val="00FF00"/>
                </a:solidFill>
                <a:latin typeface="Times New Roman"/>
                <a:ea typeface="Times New Roman"/>
              </a:rPr>
              <a:t>	</a:t>
            </a:r>
            <a:r>
              <a:rPr lang="de-DE" dirty="0" smtClean="0">
                <a:solidFill>
                  <a:srgbClr val="00FF00"/>
                </a:solidFill>
                <a:latin typeface="Times New Roman"/>
                <a:ea typeface="Times New Roman"/>
              </a:rPr>
              <a:t>             Schulter</a:t>
            </a:r>
            <a:r>
              <a:rPr lang="de-DE" dirty="0">
                <a:solidFill>
                  <a:srgbClr val="00FF00"/>
                </a:solidFill>
                <a:latin typeface="Times New Roman"/>
                <a:ea typeface="Times New Roman"/>
              </a:rPr>
              <a:t>		</a:t>
            </a:r>
            <a:r>
              <a:rPr lang="de-DE" dirty="0" smtClean="0">
                <a:solidFill>
                  <a:srgbClr val="00FF00"/>
                </a:solidFill>
                <a:latin typeface="Times New Roman"/>
                <a:ea typeface="Times New Roman"/>
              </a:rPr>
              <a:t>		</a:t>
            </a:r>
            <a:r>
              <a:rPr lang="de-DE" dirty="0" smtClean="0">
                <a:latin typeface="Times New Roman"/>
                <a:ea typeface="Times New Roman"/>
              </a:rPr>
              <a:t>                                                 	 			 </a:t>
            </a:r>
            <a:r>
              <a:rPr lang="de-DE" dirty="0">
                <a:latin typeface="Times New Roman"/>
                <a:ea typeface="Times New Roman"/>
                <a:sym typeface="Symbol"/>
              </a:rPr>
              <a:t></a:t>
            </a:r>
            <a:r>
              <a:rPr lang="de-DE" dirty="0">
                <a:latin typeface="Times New Roman"/>
                <a:ea typeface="Times New Roman"/>
              </a:rPr>
              <a:t> </a:t>
            </a:r>
          </a:p>
          <a:p>
            <a:pPr>
              <a:spcAft>
                <a:spcPts val="0"/>
              </a:spcAft>
            </a:pPr>
            <a:r>
              <a:rPr lang="de-DE" dirty="0">
                <a:latin typeface="Times New Roman"/>
                <a:ea typeface="Times New Roman"/>
              </a:rPr>
              <a:t>			         </a:t>
            </a:r>
            <a:r>
              <a:rPr lang="de-DE" dirty="0">
                <a:solidFill>
                  <a:srgbClr val="00CCFF"/>
                </a:solidFill>
                <a:latin typeface="Times New Roman"/>
                <a:ea typeface="Times New Roman"/>
              </a:rPr>
              <a:t>Stirn</a:t>
            </a:r>
            <a:endParaRPr lang="de-DE" dirty="0">
              <a:latin typeface="Times New Roman"/>
              <a:ea typeface="Times New Roman"/>
            </a:endParaRP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smtClean="0">
                <a:latin typeface="Times New Roman"/>
                <a:ea typeface="Times New Roman"/>
              </a:rPr>
              <a:t>     </a:t>
            </a:r>
            <a:r>
              <a:rPr lang="de-DE" dirty="0">
                <a:latin typeface="Times New Roman"/>
                <a:ea typeface="Times New Roman"/>
                <a:sym typeface="Symbol"/>
              </a:rPr>
              <a:t></a:t>
            </a:r>
            <a:endParaRPr lang="de-DE" dirty="0">
              <a:latin typeface="Times New Roman"/>
              <a:ea typeface="Times New Roman"/>
            </a:endParaRPr>
          </a:p>
          <a:p>
            <a:pPr>
              <a:spcAft>
                <a:spcPts val="0"/>
              </a:spcAft>
            </a:pPr>
            <a:r>
              <a:rPr lang="de-DE" dirty="0">
                <a:latin typeface="Times New Roman"/>
                <a:ea typeface="Times New Roman"/>
              </a:rPr>
              <a:t>			   </a:t>
            </a:r>
            <a:r>
              <a:rPr lang="de-DE" dirty="0">
                <a:solidFill>
                  <a:schemeClr val="accent2">
                    <a:lumMod val="75000"/>
                  </a:schemeClr>
                </a:solidFill>
                <a:latin typeface="Times New Roman"/>
                <a:ea typeface="Times New Roman"/>
              </a:rPr>
              <a:t>Sonne</a:t>
            </a: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smtClean="0">
                <a:latin typeface="Times New Roman"/>
                <a:ea typeface="Times New Roman"/>
              </a:rPr>
              <a:t>	 </a:t>
            </a:r>
            <a:r>
              <a:rPr lang="de-DE" dirty="0">
                <a:latin typeface="Times New Roman"/>
                <a:ea typeface="Times New Roman"/>
                <a:sym typeface="Symbol"/>
              </a:rPr>
              <a:t></a:t>
            </a:r>
            <a:endParaRPr lang="de-DE" dirty="0">
              <a:latin typeface="Times New Roman"/>
              <a:ea typeface="Times New Roman"/>
            </a:endParaRPr>
          </a:p>
          <a:p>
            <a:pPr>
              <a:spcAft>
                <a:spcPts val="0"/>
              </a:spcAft>
            </a:pPr>
            <a:r>
              <a:rPr lang="de-DE" dirty="0">
                <a:latin typeface="Times New Roman"/>
                <a:ea typeface="Times New Roman"/>
              </a:rPr>
              <a:t>	    	       </a:t>
            </a:r>
            <a:r>
              <a:rPr lang="de-DE" dirty="0">
                <a:solidFill>
                  <a:srgbClr val="FF00FF"/>
                </a:solidFill>
                <a:latin typeface="Times New Roman"/>
                <a:ea typeface="Times New Roman"/>
              </a:rPr>
              <a:t>Herz</a:t>
            </a:r>
            <a:endParaRPr lang="de-DE" dirty="0">
              <a:latin typeface="Times New Roman"/>
              <a:ea typeface="Times New Roman"/>
            </a:endParaRP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smtClean="0">
                <a:latin typeface="Times New Roman"/>
                <a:ea typeface="Times New Roman"/>
              </a:rPr>
              <a:t>	     </a:t>
            </a:r>
            <a:r>
              <a:rPr lang="de-DE" dirty="0">
                <a:latin typeface="Times New Roman"/>
                <a:ea typeface="Times New Roman"/>
                <a:sym typeface="Symbol"/>
              </a:rPr>
              <a:t></a:t>
            </a:r>
            <a:endParaRPr lang="de-DE" dirty="0">
              <a:latin typeface="Times New Roman"/>
              <a:ea typeface="Times New Roman"/>
            </a:endParaRPr>
          </a:p>
          <a:p>
            <a:pPr>
              <a:spcAft>
                <a:spcPts val="0"/>
              </a:spcAft>
            </a:pPr>
            <a:r>
              <a:rPr lang="de-DE" dirty="0">
                <a:latin typeface="Times New Roman"/>
                <a:ea typeface="Times New Roman"/>
              </a:rPr>
              <a:t>		</a:t>
            </a:r>
            <a:r>
              <a:rPr lang="de-DE" dirty="0">
                <a:solidFill>
                  <a:srgbClr val="3366FF"/>
                </a:solidFill>
                <a:latin typeface="Times New Roman"/>
                <a:ea typeface="Times New Roman"/>
              </a:rPr>
              <a:t>Atem</a:t>
            </a:r>
            <a:endParaRPr lang="de-DE" dirty="0">
              <a:latin typeface="Times New Roman"/>
              <a:ea typeface="Times New Roman"/>
            </a:endParaRP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smtClean="0">
                <a:latin typeface="Times New Roman"/>
                <a:ea typeface="Times New Roman"/>
              </a:rPr>
              <a:t>	  </a:t>
            </a:r>
            <a:r>
              <a:rPr lang="de-DE" dirty="0">
                <a:latin typeface="Times New Roman"/>
                <a:ea typeface="Times New Roman"/>
                <a:sym typeface="Symbol"/>
              </a:rPr>
              <a:t></a:t>
            </a:r>
            <a:endParaRPr lang="de-DE" dirty="0">
              <a:latin typeface="Times New Roman"/>
              <a:ea typeface="Times New Roman"/>
            </a:endParaRPr>
          </a:p>
          <a:p>
            <a:pPr>
              <a:spcAft>
                <a:spcPts val="0"/>
              </a:spcAft>
            </a:pPr>
            <a:r>
              <a:rPr lang="de-DE" dirty="0">
                <a:latin typeface="Times New Roman"/>
                <a:ea typeface="Times New Roman"/>
              </a:rPr>
              <a:t>    	</a:t>
            </a:r>
            <a:r>
              <a:rPr lang="de-DE" dirty="0">
                <a:solidFill>
                  <a:srgbClr val="FF0000"/>
                </a:solidFill>
                <a:latin typeface="Times New Roman"/>
                <a:ea typeface="Times New Roman"/>
              </a:rPr>
              <a:t> Wärme</a:t>
            </a:r>
            <a:endParaRPr lang="de-DE" dirty="0">
              <a:latin typeface="Times New Roman"/>
              <a:ea typeface="Times New Roman"/>
            </a:endParaRPr>
          </a:p>
          <a:p>
            <a:pPr>
              <a:spcAft>
                <a:spcPts val="0"/>
              </a:spcAft>
            </a:pPr>
            <a:r>
              <a:rPr lang="de-DE" dirty="0">
                <a:latin typeface="Times New Roman"/>
                <a:ea typeface="Times New Roman"/>
              </a:rPr>
              <a:t> </a:t>
            </a:r>
          </a:p>
          <a:p>
            <a:pPr>
              <a:spcAft>
                <a:spcPts val="0"/>
              </a:spcAft>
            </a:pPr>
            <a:r>
              <a:rPr lang="de-DE" dirty="0">
                <a:latin typeface="Times New Roman"/>
                <a:ea typeface="Times New Roman"/>
              </a:rPr>
              <a:t>     	     </a:t>
            </a:r>
            <a:r>
              <a:rPr lang="de-DE" dirty="0">
                <a:latin typeface="Times New Roman"/>
                <a:ea typeface="Times New Roman"/>
                <a:sym typeface="Symbol"/>
              </a:rPr>
              <a:t></a:t>
            </a:r>
            <a:endParaRPr lang="de-DE" dirty="0">
              <a:latin typeface="Times New Roman"/>
              <a:ea typeface="Times New Roman"/>
            </a:endParaRPr>
          </a:p>
          <a:p>
            <a:pPr>
              <a:spcAft>
                <a:spcPts val="0"/>
              </a:spcAft>
            </a:pPr>
            <a:r>
              <a:rPr lang="de-DE" dirty="0">
                <a:latin typeface="Times New Roman"/>
                <a:ea typeface="Times New Roman"/>
              </a:rPr>
              <a:t>Schwere</a:t>
            </a:r>
            <a:endParaRPr lang="de-DE" dirty="0">
              <a:effectLst/>
              <a:latin typeface="Times New Roman"/>
              <a:ea typeface="Times New Roman"/>
            </a:endParaRPr>
          </a:p>
        </p:txBody>
      </p:sp>
    </p:spTree>
    <p:extLst>
      <p:ext uri="{BB962C8B-B14F-4D97-AF65-F5344CB8AC3E}">
        <p14:creationId xmlns:p14="http://schemas.microsoft.com/office/powerpoint/2010/main" val="86708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Atemtechniken</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800" dirty="0" smtClean="0">
                <a:latin typeface="Arial" panose="020B0604020202020204" pitchFamily="34" charset="0"/>
                <a:cs typeface="Arial" panose="020B0604020202020204" pitchFamily="34" charset="0"/>
              </a:rPr>
              <a:t>Die </a:t>
            </a:r>
            <a:r>
              <a:rPr lang="de-DE" sz="2800" dirty="0">
                <a:latin typeface="Arial" panose="020B0604020202020204" pitchFamily="34" charset="0"/>
                <a:cs typeface="Arial" panose="020B0604020202020204" pitchFamily="34" charset="0"/>
              </a:rPr>
              <a:t>Entspannung </a:t>
            </a:r>
            <a:r>
              <a:rPr lang="de-DE" sz="2800" dirty="0" smtClean="0">
                <a:latin typeface="Arial" panose="020B0604020202020204" pitchFamily="34" charset="0"/>
                <a:cs typeface="Arial" panose="020B0604020202020204" pitchFamily="34" charset="0"/>
              </a:rPr>
              <a:t>wird durch </a:t>
            </a:r>
            <a:r>
              <a:rPr lang="de-DE" sz="2800" dirty="0">
                <a:latin typeface="Arial" panose="020B0604020202020204" pitchFamily="34" charset="0"/>
                <a:cs typeface="Arial" panose="020B0604020202020204" pitchFamily="34" charset="0"/>
              </a:rPr>
              <a:t>Lenkung der Aufmerksamkeit auf den Atem </a:t>
            </a:r>
            <a:r>
              <a:rPr lang="de-DE" sz="2800" dirty="0" smtClean="0">
                <a:latin typeface="Arial" panose="020B0604020202020204" pitchFamily="34" charset="0"/>
                <a:cs typeface="Arial" panose="020B0604020202020204" pitchFamily="34" charset="0"/>
              </a:rPr>
              <a:t>herbeigeführt</a:t>
            </a:r>
          </a:p>
          <a:p>
            <a:pPr marL="0" indent="0">
              <a:buNone/>
            </a:pPr>
            <a:endParaRPr lang="de-DE" sz="2800" dirty="0" smtClean="0">
              <a:latin typeface="Arial" panose="020B0604020202020204" pitchFamily="34" charset="0"/>
              <a:cs typeface="Arial" panose="020B0604020202020204" pitchFamily="34" charset="0"/>
            </a:endParaRPr>
          </a:p>
          <a:p>
            <a:pPr marL="0" indent="0">
              <a:buNone/>
            </a:pPr>
            <a:r>
              <a:rPr lang="de-DE" sz="2800" dirty="0" smtClean="0">
                <a:latin typeface="Arial" panose="020B0604020202020204" pitchFamily="34" charset="0"/>
                <a:cs typeface="Arial" panose="020B0604020202020204" pitchFamily="34" charset="0"/>
              </a:rPr>
              <a:t>2 Möglichkeiten:</a:t>
            </a:r>
          </a:p>
          <a:p>
            <a:pPr marL="0" indent="0">
              <a:buNone/>
            </a:pPr>
            <a:r>
              <a:rPr lang="de-DE" sz="2800" dirty="0" smtClean="0">
                <a:latin typeface="Arial" panose="020B0604020202020204" pitchFamily="34" charset="0"/>
                <a:cs typeface="Arial" panose="020B0604020202020204" pitchFamily="34" charset="0"/>
              </a:rPr>
              <a:t>entweder </a:t>
            </a:r>
            <a:r>
              <a:rPr lang="de-DE" sz="2800" dirty="0">
                <a:latin typeface="Arial" panose="020B0604020202020204" pitchFamily="34" charset="0"/>
                <a:cs typeface="Arial" panose="020B0604020202020204" pitchFamily="34" charset="0"/>
              </a:rPr>
              <a:t>wird der Atem nur beobachtet und es werden die Empfindungen des Atmens wahrgenommen </a:t>
            </a:r>
            <a:endParaRPr lang="de-DE" sz="2800" dirty="0" smtClean="0">
              <a:latin typeface="Arial" panose="020B0604020202020204" pitchFamily="34" charset="0"/>
              <a:cs typeface="Arial" panose="020B0604020202020204" pitchFamily="34" charset="0"/>
            </a:endParaRPr>
          </a:p>
          <a:p>
            <a:pPr marL="0" indent="0">
              <a:buNone/>
            </a:pPr>
            <a:r>
              <a:rPr lang="de-DE" sz="2800" dirty="0" smtClean="0">
                <a:latin typeface="Arial" panose="020B0604020202020204" pitchFamily="34" charset="0"/>
                <a:cs typeface="Arial" panose="020B0604020202020204" pitchFamily="34" charset="0"/>
              </a:rPr>
              <a:t>oder </a:t>
            </a:r>
            <a:r>
              <a:rPr lang="de-DE" sz="2800" dirty="0">
                <a:latin typeface="Arial" panose="020B0604020202020204" pitchFamily="34" charset="0"/>
                <a:cs typeface="Arial" panose="020B0604020202020204" pitchFamily="34" charset="0"/>
              </a:rPr>
              <a:t>der Atem wird </a:t>
            </a:r>
            <a:r>
              <a:rPr lang="de-DE" sz="2800" dirty="0" smtClean="0">
                <a:latin typeface="Arial" panose="020B0604020202020204" pitchFamily="34" charset="0"/>
                <a:cs typeface="Arial" panose="020B0604020202020204" pitchFamily="34" charset="0"/>
              </a:rPr>
              <a:t>bewusst beeinflusst</a:t>
            </a:r>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603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latin typeface="Arial" panose="020B0604020202020204" pitchFamily="34" charset="0"/>
                <a:cs typeface="Arial" panose="020B0604020202020204" pitchFamily="34" charset="0"/>
              </a:rPr>
              <a:t>Meditationen</a:t>
            </a:r>
            <a:endParaRPr lang="de-DE" sz="3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r>
              <a:rPr lang="de-DE" sz="2800" dirty="0" smtClean="0">
                <a:latin typeface="Arial" panose="020B0604020202020204" pitchFamily="34" charset="0"/>
                <a:cs typeface="Arial" panose="020B0604020202020204" pitchFamily="34" charset="0"/>
              </a:rPr>
              <a:t>Ruhigstellung des Organismus durch Ausschaltung äußerer </a:t>
            </a:r>
            <a:r>
              <a:rPr lang="de-DE" sz="2800" dirty="0">
                <a:latin typeface="Arial" panose="020B0604020202020204" pitchFamily="34" charset="0"/>
                <a:cs typeface="Arial" panose="020B0604020202020204" pitchFamily="34" charset="0"/>
              </a:rPr>
              <a:t>u</a:t>
            </a:r>
            <a:r>
              <a:rPr lang="de-DE" sz="2800" dirty="0" smtClean="0">
                <a:latin typeface="Arial" panose="020B0604020202020204" pitchFamily="34" charset="0"/>
                <a:cs typeface="Arial" panose="020B0604020202020204" pitchFamily="34" charset="0"/>
              </a:rPr>
              <a:t>nd innerer Reize</a:t>
            </a:r>
          </a:p>
          <a:p>
            <a:endParaRPr lang="de-DE" sz="2800" dirty="0">
              <a:latin typeface="Arial" panose="020B0604020202020204" pitchFamily="34" charset="0"/>
              <a:cs typeface="Arial" panose="020B0604020202020204" pitchFamily="34" charset="0"/>
            </a:endParaRPr>
          </a:p>
          <a:p>
            <a:r>
              <a:rPr lang="de-DE" sz="2800" dirty="0" smtClean="0">
                <a:latin typeface="Arial" panose="020B0604020202020204" pitchFamily="34" charset="0"/>
                <a:cs typeface="Arial" panose="020B0604020202020204" pitchFamily="34" charset="0"/>
              </a:rPr>
              <a:t>2 Elemente:</a:t>
            </a:r>
          </a:p>
          <a:p>
            <a:r>
              <a:rPr lang="de-DE" sz="2800" dirty="0" smtClean="0">
                <a:latin typeface="Arial" panose="020B0604020202020204" pitchFamily="34" charset="0"/>
                <a:cs typeface="Arial" panose="020B0604020202020204" pitchFamily="34" charset="0"/>
              </a:rPr>
              <a:t>Konzentration auf den Augenblick</a:t>
            </a:r>
          </a:p>
          <a:p>
            <a:r>
              <a:rPr lang="de-DE" sz="2800" dirty="0" smtClean="0">
                <a:latin typeface="Arial" panose="020B0604020202020204" pitchFamily="34" charset="0"/>
                <a:cs typeface="Arial" panose="020B0604020202020204" pitchFamily="34" charset="0"/>
              </a:rPr>
              <a:t>Schulung der Achtsamkeit</a:t>
            </a:r>
          </a:p>
          <a:p>
            <a:endParaRPr lang="de-DE" sz="2800" dirty="0">
              <a:latin typeface="Arial" panose="020B0604020202020204" pitchFamily="34" charset="0"/>
              <a:cs typeface="Arial" panose="020B0604020202020204" pitchFamily="34" charset="0"/>
            </a:endParaRPr>
          </a:p>
          <a:p>
            <a:r>
              <a:rPr lang="de-DE" sz="2800" dirty="0" smtClean="0">
                <a:latin typeface="Arial" panose="020B0604020202020204" pitchFamily="34" charset="0"/>
                <a:cs typeface="Arial" panose="020B0604020202020204" pitchFamily="34" charset="0"/>
              </a:rPr>
              <a:t>Übungen: Atemzählen, Konzentration auf ein Objekt,  z.B. Kerzenflamme</a:t>
            </a:r>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212559"/>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403</Words>
  <Application>Microsoft Office PowerPoint</Application>
  <PresentationFormat>Bildschirmpräsentation (4:3)</PresentationFormat>
  <Paragraphs>85</Paragraphs>
  <Slides>11</Slides>
  <Notes>3</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vt:lpstr>
      <vt:lpstr>Methoden zur langfristigen Stressreduktion</vt:lpstr>
      <vt:lpstr>Techniken im Überblick</vt:lpstr>
      <vt:lpstr>Wirkungsebenen</vt:lpstr>
      <vt:lpstr>Progressive Muskelentspannung</vt:lpstr>
      <vt:lpstr>PowerPoint-Präsentation</vt:lpstr>
      <vt:lpstr>Autogenes Training</vt:lpstr>
      <vt:lpstr>PowerPoint-Präsentation</vt:lpstr>
      <vt:lpstr>Atemtechniken</vt:lpstr>
      <vt:lpstr>Meditationen</vt:lpstr>
      <vt:lpstr>Wirkung der Entspannungstechniken</vt:lpstr>
      <vt:lpstr>Entspannungstechniken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Methoden zur langfristigen Stressreduktion</dc:title>
  <dc:creator>Jutta Spiering-Wilfert</dc:creator>
  <cp:lastModifiedBy>Jutta Spiering-Wilfert</cp:lastModifiedBy>
  <cp:revision>17</cp:revision>
  <dcterms:created xsi:type="dcterms:W3CDTF">2014-01-13T11:01:09Z</dcterms:created>
  <dcterms:modified xsi:type="dcterms:W3CDTF">2014-01-13T15:19:17Z</dcterms:modified>
</cp:coreProperties>
</file>